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9" r:id="rId5"/>
    <p:sldId id="258" r:id="rId6"/>
    <p:sldId id="260" r:id="rId7"/>
    <p:sldId id="261" r:id="rId8"/>
    <p:sldId id="263" r:id="rId9"/>
    <p:sldId id="262" r:id="rId10"/>
    <p:sldId id="265" r:id="rId11"/>
    <p:sldId id="267" r:id="rId12"/>
    <p:sldId id="266" r:id="rId13"/>
    <p:sldId id="268" r:id="rId14"/>
    <p:sldId id="270" r:id="rId15"/>
    <p:sldId id="271" r:id="rId16"/>
    <p:sldId id="272" r:id="rId17"/>
    <p:sldId id="269" r:id="rId18"/>
    <p:sldId id="274" r:id="rId19"/>
    <p:sldId id="278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03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70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909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1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19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80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2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64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72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944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39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A68D2-E6B0-4956-BCEC-F88717E0A13C}" type="datetimeFigureOut">
              <a:rPr lang="en-AU" smtClean="0"/>
              <a:t>26/03/2019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65CC5-4E39-4419-91A4-3B799D2D8C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32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Nervous System Recap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96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94" y="193201"/>
            <a:ext cx="4919726" cy="3808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" y="193201"/>
            <a:ext cx="6711446" cy="50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2" y="372427"/>
            <a:ext cx="8581708" cy="59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4" y="601662"/>
            <a:ext cx="8124825" cy="59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Motor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6960"/>
            <a:ext cx="10906760" cy="5100003"/>
          </a:xfrm>
        </p:spPr>
        <p:txBody>
          <a:bodyPr/>
          <a:lstStyle/>
          <a:p>
            <a:r>
              <a:rPr lang="en-AU" dirty="0" smtClean="0"/>
              <a:t>Output/Action</a:t>
            </a:r>
          </a:p>
          <a:p>
            <a:r>
              <a:rPr lang="en-AU" dirty="0" smtClean="0"/>
              <a:t>Messages from CNS (brain and spinal cord) sent to muscles and glands</a:t>
            </a:r>
          </a:p>
          <a:p>
            <a:r>
              <a:rPr lang="en-AU" dirty="0" smtClean="0"/>
              <a:t>Divisions within the Motor NS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681605"/>
            <a:ext cx="75057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Divisions- Motor &gt; Autonomic</a:t>
            </a:r>
            <a:endParaRPr lang="en-AU" dirty="0"/>
          </a:p>
        </p:txBody>
      </p:sp>
      <p:pic>
        <p:nvPicPr>
          <p:cNvPr id="1026" name="Picture 2" descr="Image result for sympathetic nervous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88402"/>
            <a:ext cx="8988334" cy="53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13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583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Motor &gt; Autonomic &gt;Sympathetic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63" y="1708106"/>
            <a:ext cx="4940302" cy="3508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72" y="1072380"/>
            <a:ext cx="4131673" cy="56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583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Motor &gt; Autonomic &gt;Sympathetic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993795"/>
            <a:ext cx="5644971" cy="3617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60" y="993795"/>
            <a:ext cx="5630976" cy="497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Motor&gt;Autonomic&gt;Sympathetic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43" y="1465435"/>
            <a:ext cx="4586806" cy="4595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49" y="2319881"/>
            <a:ext cx="64865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1914" cy="549275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Divisions- Motor&gt;Autonomic&gt;Parasympathetic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85" y="914400"/>
            <a:ext cx="2418126" cy="5549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72" y="1006384"/>
            <a:ext cx="7788381" cy="2337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8594" y="3631474"/>
            <a:ext cx="585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Note:  Parasympathetic neurons exit spinal cord at Brain, Cervical Spine and Sacral (pelvic) spine only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750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Motor &gt;Somatic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63774"/>
            <a:ext cx="4038600" cy="474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74" y="975360"/>
            <a:ext cx="6435498" cy="52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2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566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- Sensory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2777"/>
            <a:ext cx="10515600" cy="5782492"/>
          </a:xfrm>
        </p:spPr>
        <p:txBody>
          <a:bodyPr/>
          <a:lstStyle/>
          <a:p>
            <a:r>
              <a:rPr lang="en-AU" dirty="0" smtClean="0"/>
              <a:t>Sensory:  </a:t>
            </a:r>
          </a:p>
          <a:p>
            <a:pPr lvl="1"/>
            <a:r>
              <a:rPr lang="en-AU" dirty="0" smtClean="0"/>
              <a:t>detects information about internal and external environment.</a:t>
            </a:r>
          </a:p>
          <a:p>
            <a:pPr lvl="1"/>
            <a:r>
              <a:rPr lang="en-AU" dirty="0" smtClean="0"/>
              <a:t>Receptors detect information:</a:t>
            </a:r>
          </a:p>
          <a:p>
            <a:pPr lvl="2"/>
            <a:r>
              <a:rPr lang="en-AU" dirty="0" smtClean="0"/>
              <a:t>Rods and cones in retina</a:t>
            </a:r>
          </a:p>
          <a:p>
            <a:pPr lvl="2"/>
            <a:r>
              <a:rPr lang="en-AU" dirty="0" smtClean="0"/>
              <a:t>Ciliated cells in cochlea in ear</a:t>
            </a:r>
          </a:p>
          <a:p>
            <a:pPr lvl="2"/>
            <a:r>
              <a:rPr lang="en-AU" dirty="0" smtClean="0"/>
              <a:t>Taste buds on tongue</a:t>
            </a:r>
          </a:p>
          <a:p>
            <a:pPr lvl="2"/>
            <a:r>
              <a:rPr lang="en-AU" dirty="0" smtClean="0"/>
              <a:t>Olfactory buds in nasal cavity</a:t>
            </a:r>
          </a:p>
          <a:p>
            <a:pPr lvl="2"/>
            <a:r>
              <a:rPr lang="en-AU" dirty="0" smtClean="0"/>
              <a:t>Proprioceptive fibres in joints and muscles (position in space)</a:t>
            </a:r>
          </a:p>
          <a:p>
            <a:pPr lvl="2"/>
            <a:r>
              <a:rPr lang="en-AU" dirty="0" smtClean="0"/>
              <a:t>Receptors in skin for pressure, temperature and pain</a:t>
            </a:r>
          </a:p>
          <a:p>
            <a:pPr lvl="2"/>
            <a:r>
              <a:rPr lang="en-AU" dirty="0" smtClean="0"/>
              <a:t>Stretch receptors in muscles and walls of internal organs</a:t>
            </a:r>
          </a:p>
          <a:p>
            <a:pPr lvl="2"/>
            <a:r>
              <a:rPr lang="en-AU" dirty="0" smtClean="0"/>
              <a:t>Chemoreceptors/baroreceptors/</a:t>
            </a:r>
            <a:r>
              <a:rPr lang="en-AU" dirty="0" err="1" smtClean="0"/>
              <a:t>thermoreceptors</a:t>
            </a:r>
            <a:r>
              <a:rPr lang="en-AU" dirty="0" smtClean="0"/>
              <a:t> in hypothalamus and blood vessels</a:t>
            </a:r>
          </a:p>
          <a:p>
            <a:pPr marL="914400" lvl="2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6112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Divisions – Motor&gt;Somatic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95" y="2317705"/>
            <a:ext cx="8676075" cy="22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22" y="423159"/>
            <a:ext cx="9427375" cy="6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0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566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- Sensory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2777"/>
            <a:ext cx="10515600" cy="5782492"/>
          </a:xfrm>
        </p:spPr>
        <p:txBody>
          <a:bodyPr/>
          <a:lstStyle/>
          <a:p>
            <a:pPr lvl="1"/>
            <a:r>
              <a:rPr lang="en-AU" dirty="0" smtClean="0"/>
              <a:t>Once information has been received about surrounding environment, signals are sent via sensory neurons to the CNS (brain and spinal cord)</a:t>
            </a:r>
          </a:p>
          <a:p>
            <a:pPr marL="457200" lvl="1" indent="0">
              <a:buNone/>
            </a:pPr>
            <a:endParaRPr lang="en-AU" dirty="0" smtClean="0"/>
          </a:p>
        </p:txBody>
      </p:sp>
      <p:pic>
        <p:nvPicPr>
          <p:cNvPr id="1028" name="Picture 4" descr="Image result for sensory neuron path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1746556"/>
            <a:ext cx="3900533" cy="479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nsory neuron dorsal r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4540"/>
            <a:ext cx="5658394" cy="260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4911634"/>
            <a:ext cx="5658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Sensory neurons that take info to spinal cord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/>
              <a:t>Pseudounipolar</a:t>
            </a: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Have cell bodies in the dorsal root ganglion of the spinal 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/>
              <a:t>ACh</a:t>
            </a:r>
            <a:r>
              <a:rPr lang="en-AU" dirty="0" smtClean="0"/>
              <a:t> is the neurotransmitter at synapses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423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- Sensory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1069383"/>
            <a:ext cx="6812824" cy="55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9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486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CNS (Central Nervous System)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372"/>
            <a:ext cx="10515600" cy="4748757"/>
          </a:xfrm>
        </p:spPr>
        <p:txBody>
          <a:bodyPr/>
          <a:lstStyle/>
          <a:p>
            <a:r>
              <a:rPr lang="en-AU" dirty="0" smtClean="0"/>
              <a:t>Brain and spinal cord together make up the CNS</a:t>
            </a:r>
          </a:p>
          <a:p>
            <a:r>
              <a:rPr lang="en-AU" dirty="0" smtClean="0"/>
              <a:t>Sensory information is received and processed, and then signals are sent out via the motor divisions for action. 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27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286"/>
            <a:ext cx="10515600" cy="723446"/>
          </a:xfrm>
        </p:spPr>
        <p:txBody>
          <a:bodyPr/>
          <a:lstStyle/>
          <a:p>
            <a:r>
              <a:rPr lang="en-AU" dirty="0" smtClean="0"/>
              <a:t>Divisions – CNS – Spinal Cord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4068"/>
            <a:ext cx="10515600" cy="5721531"/>
          </a:xfrm>
        </p:spPr>
        <p:txBody>
          <a:bodyPr/>
          <a:lstStyle/>
          <a:p>
            <a:r>
              <a:rPr lang="en-AU" dirty="0" smtClean="0"/>
              <a:t>Spinal Cord</a:t>
            </a:r>
          </a:p>
          <a:p>
            <a:pPr lvl="1"/>
            <a:r>
              <a:rPr lang="en-AU" dirty="0" smtClean="0"/>
              <a:t>Bundles of neurons (called tracts)</a:t>
            </a:r>
          </a:p>
          <a:p>
            <a:pPr lvl="2"/>
            <a:r>
              <a:rPr lang="en-AU" dirty="0" smtClean="0"/>
              <a:t>Sensory “ascending” tracts: take info up to brain from sensory neurons</a:t>
            </a:r>
          </a:p>
          <a:p>
            <a:pPr lvl="2"/>
            <a:r>
              <a:rPr lang="en-AU" dirty="0" smtClean="0"/>
              <a:t>Motor “descending” tracts: take info away from brain and back to effector muscles and glands</a:t>
            </a:r>
          </a:p>
          <a:p>
            <a:pPr lvl="1"/>
            <a:r>
              <a:rPr lang="en-AU" dirty="0" smtClean="0"/>
              <a:t>Many pathways involve a chain of neurons in spinal cord with multiple synapses</a:t>
            </a:r>
          </a:p>
          <a:p>
            <a:pPr lvl="2"/>
            <a:r>
              <a:rPr lang="en-AU" dirty="0" err="1" smtClean="0"/>
              <a:t>Eg</a:t>
            </a:r>
            <a:r>
              <a:rPr lang="en-AU" dirty="0" smtClean="0"/>
              <a:t> sensory pathways from skin, up spinal cord to brain.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  <a:p>
            <a:pPr marL="914400" lvl="2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4229612"/>
            <a:ext cx="4974635" cy="19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944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Divisions – CNS – Spinal Cord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1" y="1057588"/>
            <a:ext cx="3996963" cy="2968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51" y="365126"/>
            <a:ext cx="2983666" cy="2087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2766227"/>
            <a:ext cx="5418137" cy="3004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0" y="3622204"/>
            <a:ext cx="5665629" cy="29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" y="732155"/>
            <a:ext cx="5319849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27" y="903605"/>
            <a:ext cx="4848225" cy="53149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34682" y="113211"/>
            <a:ext cx="10515600" cy="61894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Divisions – CNS – Pathways to and from Brain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54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365125"/>
            <a:ext cx="8763000" cy="62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ECB8F69-9A1B-4964-91F1-31365AD361CB}"/>
</file>

<file path=customXml/itemProps2.xml><?xml version="1.0" encoding="utf-8"?>
<ds:datastoreItem xmlns:ds="http://schemas.openxmlformats.org/officeDocument/2006/customXml" ds:itemID="{C0BF0EA1-65F0-494A-BEB3-D99C31D86C32}"/>
</file>

<file path=customXml/itemProps3.xml><?xml version="1.0" encoding="utf-8"?>
<ds:datastoreItem xmlns:ds="http://schemas.openxmlformats.org/officeDocument/2006/customXml" ds:itemID="{5FA3FBCD-A57D-450A-934D-334378E35887}"/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331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Nervous System Recap</vt:lpstr>
      <vt:lpstr>Divisions - Sensory</vt:lpstr>
      <vt:lpstr>Divisions - Sensory</vt:lpstr>
      <vt:lpstr>Divisions - Sensory</vt:lpstr>
      <vt:lpstr>Divisions – CNS (Central Nervous System)</vt:lpstr>
      <vt:lpstr>Divisions – CNS – Spinal Cord</vt:lpstr>
      <vt:lpstr>Divisions – CNS – Spinal Cord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Divisions – Motor </vt:lpstr>
      <vt:lpstr>Divisions- Motor &gt; Autonomic</vt:lpstr>
      <vt:lpstr>Divisions – Motor &gt; Autonomic &gt;Sympathetic</vt:lpstr>
      <vt:lpstr>Divisions – Motor &gt; Autonomic &gt;Sympathetic</vt:lpstr>
      <vt:lpstr>Divisions – Motor&gt;Autonomic&gt;Sympathetic</vt:lpstr>
      <vt:lpstr>Divisions- Motor&gt;Autonomic&gt;Parasympathetic</vt:lpstr>
      <vt:lpstr>Divisions – Motor &gt;Somatic</vt:lpstr>
      <vt:lpstr>Divisions – Motor&gt;Somatic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Nervous System Recap</dc:title>
  <dc:creator>BYRNE Robin [Belmont City College]</dc:creator>
  <cp:lastModifiedBy>BYRNE Robin [Belmont City College]</cp:lastModifiedBy>
  <cp:revision>28</cp:revision>
  <dcterms:created xsi:type="dcterms:W3CDTF">2018-05-28T04:36:35Z</dcterms:created>
  <dcterms:modified xsi:type="dcterms:W3CDTF">2019-03-26T00:29:25Z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